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6" r:id="rId10"/>
    <p:sldId id="265" r:id="rId11"/>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82" y="14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BA04D0-BCA9-4BA6-AA8C-91A53132A1D7}"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D3B3E8-5D9D-4281-80A5-BC41B1C4F208}" type="slidenum">
              <a:rPr lang="en-US" smtClean="0"/>
              <a:t>‹#›</a:t>
            </a:fld>
            <a:endParaRPr lang="en-US"/>
          </a:p>
        </p:txBody>
      </p:sp>
    </p:spTree>
    <p:extLst>
      <p:ext uri="{BB962C8B-B14F-4D97-AF65-F5344CB8AC3E}">
        <p14:creationId xmlns:p14="http://schemas.microsoft.com/office/powerpoint/2010/main" val="4153583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BA04D0-BCA9-4BA6-AA8C-91A53132A1D7}"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D3B3E8-5D9D-4281-80A5-BC41B1C4F208}" type="slidenum">
              <a:rPr lang="en-US" smtClean="0"/>
              <a:t>‹#›</a:t>
            </a:fld>
            <a:endParaRPr lang="en-US"/>
          </a:p>
        </p:txBody>
      </p:sp>
    </p:spTree>
    <p:extLst>
      <p:ext uri="{BB962C8B-B14F-4D97-AF65-F5344CB8AC3E}">
        <p14:creationId xmlns:p14="http://schemas.microsoft.com/office/powerpoint/2010/main" val="318311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BA04D0-BCA9-4BA6-AA8C-91A53132A1D7}"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D3B3E8-5D9D-4281-80A5-BC41B1C4F208}" type="slidenum">
              <a:rPr lang="en-US" smtClean="0"/>
              <a:t>‹#›</a:t>
            </a:fld>
            <a:endParaRPr lang="en-US"/>
          </a:p>
        </p:txBody>
      </p:sp>
    </p:spTree>
    <p:extLst>
      <p:ext uri="{BB962C8B-B14F-4D97-AF65-F5344CB8AC3E}">
        <p14:creationId xmlns:p14="http://schemas.microsoft.com/office/powerpoint/2010/main" val="3576224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BA04D0-BCA9-4BA6-AA8C-91A53132A1D7}"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D3B3E8-5D9D-4281-80A5-BC41B1C4F208}" type="slidenum">
              <a:rPr lang="en-US" smtClean="0"/>
              <a:t>‹#›</a:t>
            </a:fld>
            <a:endParaRPr lang="en-US"/>
          </a:p>
        </p:txBody>
      </p:sp>
    </p:spTree>
    <p:extLst>
      <p:ext uri="{BB962C8B-B14F-4D97-AF65-F5344CB8AC3E}">
        <p14:creationId xmlns:p14="http://schemas.microsoft.com/office/powerpoint/2010/main" val="3953135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0BA04D0-BCA9-4BA6-AA8C-91A53132A1D7}"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D3B3E8-5D9D-4281-80A5-BC41B1C4F208}" type="slidenum">
              <a:rPr lang="en-US" smtClean="0"/>
              <a:t>‹#›</a:t>
            </a:fld>
            <a:endParaRPr lang="en-US"/>
          </a:p>
        </p:txBody>
      </p:sp>
    </p:spTree>
    <p:extLst>
      <p:ext uri="{BB962C8B-B14F-4D97-AF65-F5344CB8AC3E}">
        <p14:creationId xmlns:p14="http://schemas.microsoft.com/office/powerpoint/2010/main" val="177294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BA04D0-BCA9-4BA6-AA8C-91A53132A1D7}"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D3B3E8-5D9D-4281-80A5-BC41B1C4F208}" type="slidenum">
              <a:rPr lang="en-US" smtClean="0"/>
              <a:t>‹#›</a:t>
            </a:fld>
            <a:endParaRPr lang="en-US"/>
          </a:p>
        </p:txBody>
      </p:sp>
    </p:spTree>
    <p:extLst>
      <p:ext uri="{BB962C8B-B14F-4D97-AF65-F5344CB8AC3E}">
        <p14:creationId xmlns:p14="http://schemas.microsoft.com/office/powerpoint/2010/main" val="1195216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BA04D0-BCA9-4BA6-AA8C-91A53132A1D7}"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D3B3E8-5D9D-4281-80A5-BC41B1C4F208}" type="slidenum">
              <a:rPr lang="en-US" smtClean="0"/>
              <a:t>‹#›</a:t>
            </a:fld>
            <a:endParaRPr lang="en-US"/>
          </a:p>
        </p:txBody>
      </p:sp>
    </p:spTree>
    <p:extLst>
      <p:ext uri="{BB962C8B-B14F-4D97-AF65-F5344CB8AC3E}">
        <p14:creationId xmlns:p14="http://schemas.microsoft.com/office/powerpoint/2010/main" val="2203087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BA04D0-BCA9-4BA6-AA8C-91A53132A1D7}"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D3B3E8-5D9D-4281-80A5-BC41B1C4F208}" type="slidenum">
              <a:rPr lang="en-US" smtClean="0"/>
              <a:t>‹#›</a:t>
            </a:fld>
            <a:endParaRPr lang="en-US"/>
          </a:p>
        </p:txBody>
      </p:sp>
    </p:spTree>
    <p:extLst>
      <p:ext uri="{BB962C8B-B14F-4D97-AF65-F5344CB8AC3E}">
        <p14:creationId xmlns:p14="http://schemas.microsoft.com/office/powerpoint/2010/main" val="2201595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BA04D0-BCA9-4BA6-AA8C-91A53132A1D7}"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D3B3E8-5D9D-4281-80A5-BC41B1C4F208}" type="slidenum">
              <a:rPr lang="en-US" smtClean="0"/>
              <a:t>‹#›</a:t>
            </a:fld>
            <a:endParaRPr lang="en-US"/>
          </a:p>
        </p:txBody>
      </p:sp>
    </p:spTree>
    <p:extLst>
      <p:ext uri="{BB962C8B-B14F-4D97-AF65-F5344CB8AC3E}">
        <p14:creationId xmlns:p14="http://schemas.microsoft.com/office/powerpoint/2010/main" val="1896219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BA04D0-BCA9-4BA6-AA8C-91A53132A1D7}"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D3B3E8-5D9D-4281-80A5-BC41B1C4F208}" type="slidenum">
              <a:rPr lang="en-US" smtClean="0"/>
              <a:t>‹#›</a:t>
            </a:fld>
            <a:endParaRPr lang="en-US"/>
          </a:p>
        </p:txBody>
      </p:sp>
    </p:spTree>
    <p:extLst>
      <p:ext uri="{BB962C8B-B14F-4D97-AF65-F5344CB8AC3E}">
        <p14:creationId xmlns:p14="http://schemas.microsoft.com/office/powerpoint/2010/main" val="171972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BA04D0-BCA9-4BA6-AA8C-91A53132A1D7}"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D3B3E8-5D9D-4281-80A5-BC41B1C4F208}" type="slidenum">
              <a:rPr lang="en-US" smtClean="0"/>
              <a:t>‹#›</a:t>
            </a:fld>
            <a:endParaRPr lang="en-US"/>
          </a:p>
        </p:txBody>
      </p:sp>
    </p:spTree>
    <p:extLst>
      <p:ext uri="{BB962C8B-B14F-4D97-AF65-F5344CB8AC3E}">
        <p14:creationId xmlns:p14="http://schemas.microsoft.com/office/powerpoint/2010/main" val="2461120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BA04D0-BCA9-4BA6-AA8C-91A53132A1D7}"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D3B3E8-5D9D-4281-80A5-BC41B1C4F208}" type="slidenum">
              <a:rPr lang="en-US" smtClean="0"/>
              <a:t>‹#›</a:t>
            </a:fld>
            <a:endParaRPr lang="en-US"/>
          </a:p>
        </p:txBody>
      </p:sp>
    </p:spTree>
    <p:extLst>
      <p:ext uri="{BB962C8B-B14F-4D97-AF65-F5344CB8AC3E}">
        <p14:creationId xmlns:p14="http://schemas.microsoft.com/office/powerpoint/2010/main" val="1093309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cssneakerala@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1419" y="3726611"/>
            <a:ext cx="9172755" cy="3234905"/>
          </a:xfrm>
        </p:spPr>
        <p:txBody>
          <a:bodyPr>
            <a:noAutofit/>
          </a:bodyPr>
          <a:lstStyle/>
          <a:p>
            <a:r>
              <a:rPr lang="en-US" sz="3600" b="1" dirty="0" smtClean="0"/>
              <a:t/>
            </a:r>
            <a:br>
              <a:rPr lang="en-US" sz="3600" b="1" dirty="0" smtClean="0"/>
            </a:br>
            <a:r>
              <a:rPr lang="en-US" sz="3600" b="1" dirty="0"/>
              <a:t/>
            </a:r>
            <a:br>
              <a:rPr lang="en-US" sz="3600" b="1" dirty="0"/>
            </a:br>
            <a:r>
              <a:rPr lang="en-US" sz="3600" b="1" dirty="0" smtClean="0"/>
              <a:t/>
            </a:r>
            <a:br>
              <a:rPr lang="en-US" sz="3600" b="1" dirty="0" smtClean="0"/>
            </a:br>
            <a:r>
              <a:rPr lang="en-US" sz="3600" b="1" dirty="0"/>
              <a:t/>
            </a:r>
            <a:br>
              <a:rPr lang="en-US" sz="3600" b="1" dirty="0"/>
            </a:br>
            <a:r>
              <a:rPr lang="en-US" sz="3600" dirty="0" smtClean="0"/>
              <a:t/>
            </a:r>
            <a:br>
              <a:rPr lang="en-US" sz="3600" dirty="0" smtClean="0"/>
            </a:br>
            <a:r>
              <a:rPr lang="en-US" sz="2400" b="1" dirty="0" smtClean="0"/>
              <a:t>SUGGESTIONS</a:t>
            </a:r>
            <a:r>
              <a:rPr lang="en-US" sz="3200" dirty="0" smtClean="0"/>
              <a:t/>
            </a:r>
            <a:br>
              <a:rPr lang="en-US" sz="3200" dirty="0" smtClean="0"/>
            </a:br>
            <a:r>
              <a:rPr lang="en-US" sz="2400" dirty="0" smtClean="0"/>
              <a:t>for</a:t>
            </a:r>
            <a:r>
              <a:rPr lang="en-US" sz="3200" dirty="0" smtClean="0"/>
              <a:t> </a:t>
            </a:r>
            <a:br>
              <a:rPr lang="en-US" sz="3200" dirty="0" smtClean="0"/>
            </a:br>
            <a:r>
              <a:rPr lang="en-US" sz="4400" b="1" dirty="0" smtClean="0"/>
              <a:t>BSNL REVIVAL</a:t>
            </a:r>
            <a:r>
              <a:rPr lang="en-US" sz="4400" dirty="0" smtClean="0"/>
              <a:t/>
            </a:r>
            <a:br>
              <a:rPr lang="en-US" sz="4400" dirty="0" smtClean="0"/>
            </a:br>
            <a:r>
              <a:rPr lang="en-US" sz="3200" dirty="0" smtClean="0"/>
              <a:t/>
            </a:r>
            <a:br>
              <a:rPr lang="en-US" sz="3200" dirty="0" smtClean="0"/>
            </a:br>
            <a:r>
              <a:rPr lang="en-US" sz="3200" dirty="0" smtClean="0"/>
              <a:t/>
            </a:r>
            <a:br>
              <a:rPr lang="en-US" sz="3200" dirty="0" smtClean="0"/>
            </a:br>
            <a:r>
              <a:rPr lang="en-US" sz="3200" b="1" dirty="0" smtClean="0"/>
              <a:t>SANCHAR NIGAM EXECUTIVES ASSOCIATION </a:t>
            </a:r>
            <a:br>
              <a:rPr lang="en-US" sz="3200" b="1" dirty="0" smtClean="0"/>
            </a:br>
            <a:r>
              <a:rPr lang="en-US" sz="3200" b="1" dirty="0" smtClean="0"/>
              <a:t>KERALA CIRCLE</a:t>
            </a:r>
            <a:br>
              <a:rPr lang="en-US" sz="3200" b="1" dirty="0" smtClean="0"/>
            </a:br>
            <a:r>
              <a:rPr lang="en-US" sz="3200" dirty="0" smtClean="0"/>
              <a:t/>
            </a:r>
            <a:br>
              <a:rPr lang="en-US" sz="3200" dirty="0" smtClean="0"/>
            </a:br>
            <a:r>
              <a:rPr lang="en-US" sz="3200" dirty="0"/>
              <a:t/>
            </a:r>
            <a:br>
              <a:rPr lang="en-US" sz="3200" dirty="0"/>
            </a:br>
            <a:r>
              <a:rPr lang="en-US" sz="2400" dirty="0" smtClean="0"/>
              <a:t>THIRUVANANTHAPURAM</a:t>
            </a:r>
            <a:br>
              <a:rPr lang="en-US" sz="2400" dirty="0" smtClean="0"/>
            </a:br>
            <a:r>
              <a:rPr lang="en-US" sz="2400" dirty="0" smtClean="0"/>
              <a:t>02 NOVEMBER 2018</a:t>
            </a:r>
            <a:r>
              <a:rPr lang="en-US" sz="2800" dirty="0" smtClean="0"/>
              <a:t/>
            </a:r>
            <a:br>
              <a:rPr lang="en-US" sz="2800" dirty="0" smtClean="0"/>
            </a:br>
            <a:r>
              <a:rPr lang="en-US" sz="3600" dirty="0"/>
              <a:t/>
            </a:r>
            <a:br>
              <a:rPr lang="en-US" sz="3600" dirty="0"/>
            </a:br>
            <a:endParaRPr lang="en-US" sz="360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5374" y="707366"/>
            <a:ext cx="2619375" cy="2035834"/>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99443" y="664773"/>
            <a:ext cx="2143125" cy="2143125"/>
          </a:xfrm>
          <a:prstGeom prst="rect">
            <a:avLst/>
          </a:prstGeom>
        </p:spPr>
      </p:pic>
    </p:spTree>
    <p:extLst>
      <p:ext uri="{BB962C8B-B14F-4D97-AF65-F5344CB8AC3E}">
        <p14:creationId xmlns:p14="http://schemas.microsoft.com/office/powerpoint/2010/main" val="6939872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b="1" dirty="0" smtClean="0"/>
              <a:t>THANK YOU</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endParaRPr lang="en-US" dirty="0" smtClean="0"/>
          </a:p>
          <a:p>
            <a:endParaRPr lang="en-US" dirty="0"/>
          </a:p>
          <a:p>
            <a:r>
              <a:rPr lang="en-US" b="1" dirty="0"/>
              <a:t>For Sanchar Nigam Executives Association, Kerala </a:t>
            </a:r>
            <a:r>
              <a:rPr lang="en-US" b="1" dirty="0" smtClean="0"/>
              <a:t>Circle</a:t>
            </a:r>
          </a:p>
          <a:p>
            <a:endParaRPr lang="en-US" dirty="0"/>
          </a:p>
          <a:p>
            <a:r>
              <a:rPr lang="en-US" dirty="0" smtClean="0"/>
              <a:t>T Santhosh Kumar,</a:t>
            </a:r>
            <a:endParaRPr lang="en-US" dirty="0"/>
          </a:p>
          <a:p>
            <a:r>
              <a:rPr lang="en-US" dirty="0" smtClean="0"/>
              <a:t>Circle Secretary, SNEA </a:t>
            </a:r>
            <a:r>
              <a:rPr lang="en-US" dirty="0" err="1"/>
              <a:t>Bhavan</a:t>
            </a:r>
            <a:endParaRPr lang="en-US" dirty="0" smtClean="0">
              <a:effectLst/>
            </a:endParaRPr>
          </a:p>
          <a:p>
            <a:r>
              <a:rPr lang="en-US" dirty="0" err="1"/>
              <a:t>Dharmalayam</a:t>
            </a:r>
            <a:r>
              <a:rPr lang="en-US" dirty="0"/>
              <a:t> </a:t>
            </a:r>
            <a:r>
              <a:rPr lang="en-US" dirty="0" smtClean="0"/>
              <a:t>Road,</a:t>
            </a:r>
            <a:endParaRPr lang="en-US" dirty="0" smtClean="0">
              <a:effectLst/>
            </a:endParaRPr>
          </a:p>
          <a:p>
            <a:r>
              <a:rPr lang="en-US" dirty="0"/>
              <a:t>Thiruvananthapuram, </a:t>
            </a:r>
            <a:endParaRPr lang="en-US" dirty="0" smtClean="0"/>
          </a:p>
          <a:p>
            <a:r>
              <a:rPr lang="en-US" dirty="0" smtClean="0"/>
              <a:t>Kerala - 695001</a:t>
            </a:r>
            <a:endParaRPr lang="en-US" dirty="0" smtClean="0">
              <a:effectLst/>
            </a:endParaRPr>
          </a:p>
          <a:p>
            <a:r>
              <a:rPr lang="en-US" dirty="0"/>
              <a:t>Email: </a:t>
            </a:r>
            <a:r>
              <a:rPr lang="en-US" u="sng" dirty="0">
                <a:hlinkClick r:id="rId2"/>
              </a:rPr>
              <a:t>cssneakerala@gmail.com</a:t>
            </a:r>
            <a:endParaRPr lang="en-US" dirty="0" smtClean="0">
              <a:effectLst/>
            </a:endParaRPr>
          </a:p>
          <a:p>
            <a:endParaRPr lang="en-US" dirty="0" smtClean="0">
              <a:effectLst/>
            </a:endParaRPr>
          </a:p>
          <a:p>
            <a:endParaRPr lang="en-US" dirty="0"/>
          </a:p>
        </p:txBody>
      </p:sp>
    </p:spTree>
    <p:extLst>
      <p:ext uri="{BB962C8B-B14F-4D97-AF65-F5344CB8AC3E}">
        <p14:creationId xmlns:p14="http://schemas.microsoft.com/office/powerpoint/2010/main" val="30165976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IMMEDIATE PRIORITY</a:t>
            </a:r>
            <a:endParaRPr lang="en-US" sz="2800" b="1" dirty="0"/>
          </a:p>
        </p:txBody>
      </p:sp>
      <p:sp>
        <p:nvSpPr>
          <p:cNvPr id="3" name="Content Placeholder 2"/>
          <p:cNvSpPr>
            <a:spLocks noGrp="1"/>
          </p:cNvSpPr>
          <p:nvPr>
            <p:ph idx="1"/>
          </p:nvPr>
        </p:nvSpPr>
        <p:spPr/>
        <p:txBody>
          <a:bodyPr>
            <a:normAutofit fontScale="70000" lnSpcReduction="20000"/>
          </a:bodyPr>
          <a:lstStyle/>
          <a:p>
            <a:pPr lvl="0" algn="just"/>
            <a:r>
              <a:rPr lang="en-US" sz="3400" b="1" dirty="0" smtClean="0"/>
              <a:t>4G services </a:t>
            </a:r>
            <a:r>
              <a:rPr lang="en-US" dirty="0" smtClean="0"/>
              <a:t>:</a:t>
            </a:r>
            <a:r>
              <a:rPr lang="en-US" dirty="0" smtClean="0"/>
              <a:t>Allocation </a:t>
            </a:r>
            <a:r>
              <a:rPr lang="en-US" dirty="0"/>
              <a:t>of adequate and industry standard superior </a:t>
            </a:r>
            <a:r>
              <a:rPr lang="en-US" dirty="0" smtClean="0"/>
              <a:t>spectrum</a:t>
            </a:r>
          </a:p>
          <a:p>
            <a:pPr lvl="0" algn="just"/>
            <a:r>
              <a:rPr lang="en-US" sz="3400" b="1" dirty="0"/>
              <a:t>5G services: </a:t>
            </a:r>
            <a:r>
              <a:rPr lang="en-US" dirty="0" smtClean="0"/>
              <a:t>Facilitate </a:t>
            </a:r>
            <a:r>
              <a:rPr lang="en-US" dirty="0"/>
              <a:t>launching of 5G </a:t>
            </a:r>
            <a:r>
              <a:rPr lang="en-US" dirty="0" smtClean="0"/>
              <a:t>services, preferably as a first mover</a:t>
            </a:r>
          </a:p>
          <a:p>
            <a:pPr lvl="0" algn="just"/>
            <a:r>
              <a:rPr lang="en-US" sz="3400" b="1" dirty="0"/>
              <a:t>Priority in getting space in Govt. </a:t>
            </a:r>
            <a:r>
              <a:rPr lang="en-US" sz="3400" b="1" dirty="0"/>
              <a:t>buildings: </a:t>
            </a:r>
            <a:r>
              <a:rPr lang="en-US" dirty="0" smtClean="0"/>
              <a:t>Space </a:t>
            </a:r>
            <a:r>
              <a:rPr lang="en-US" dirty="0"/>
              <a:t>to built up mobile </a:t>
            </a:r>
            <a:r>
              <a:rPr lang="en-US" dirty="0" smtClean="0"/>
              <a:t>infrastructure </a:t>
            </a:r>
            <a:r>
              <a:rPr lang="en-US" dirty="0"/>
              <a:t>at </a:t>
            </a:r>
            <a:r>
              <a:rPr lang="en-US" dirty="0" smtClean="0"/>
              <a:t>Government </a:t>
            </a:r>
            <a:r>
              <a:rPr lang="en-US" dirty="0"/>
              <a:t>buildings, Pilgrim Centers, Airports, Railway stations, Ports, Tourist destinations, Bus stands, Hospitals, </a:t>
            </a:r>
            <a:r>
              <a:rPr lang="en-US" dirty="0" smtClean="0"/>
              <a:t>Parks</a:t>
            </a:r>
            <a:r>
              <a:rPr lang="en-US" dirty="0"/>
              <a:t>, Fishing Harbours, Beach, Market places, Educational institutions </a:t>
            </a:r>
            <a:r>
              <a:rPr lang="en-US" dirty="0" smtClean="0"/>
              <a:t>etc.</a:t>
            </a:r>
          </a:p>
          <a:p>
            <a:pPr lvl="0" algn="just"/>
            <a:r>
              <a:rPr lang="en-US" sz="3400" b="1" dirty="0"/>
              <a:t>Reduce the huge Air Wave /Satellite Charges in strategic areas: </a:t>
            </a:r>
            <a:r>
              <a:rPr lang="en-US" dirty="0" smtClean="0"/>
              <a:t>BSNL, being the major TSP in these strategic areas like </a:t>
            </a:r>
            <a:r>
              <a:rPr lang="en-US" dirty="0"/>
              <a:t>Andaman, Jammu Kashmir, Lakshadweep and North East </a:t>
            </a:r>
            <a:r>
              <a:rPr lang="en-US" dirty="0" smtClean="0"/>
              <a:t>areas, special concession in spectrum charges need to be considered</a:t>
            </a:r>
            <a:endParaRPr lang="en-US" dirty="0"/>
          </a:p>
          <a:p>
            <a:pPr lvl="0" algn="just"/>
            <a:r>
              <a:rPr lang="en-US" sz="3400" b="1" dirty="0"/>
              <a:t>Modernization of Optical Fiber Cable and transmission network</a:t>
            </a:r>
            <a:r>
              <a:rPr lang="en-US" dirty="0"/>
              <a:t>.</a:t>
            </a:r>
          </a:p>
          <a:p>
            <a:pPr lvl="0" algn="just"/>
            <a:r>
              <a:rPr lang="en-US" sz="3400" b="1" dirty="0"/>
              <a:t>Monetization of land and building assets: </a:t>
            </a:r>
            <a:r>
              <a:rPr lang="en-US" dirty="0" smtClean="0"/>
              <a:t>Leasing/rent </a:t>
            </a:r>
            <a:r>
              <a:rPr lang="en-US" dirty="0"/>
              <a:t>out </a:t>
            </a:r>
            <a:r>
              <a:rPr lang="en-US" dirty="0" smtClean="0"/>
              <a:t>of vacant space to </a:t>
            </a:r>
            <a:r>
              <a:rPr lang="en-US" dirty="0"/>
              <a:t>be </a:t>
            </a:r>
            <a:r>
              <a:rPr lang="en-US" dirty="0" smtClean="0"/>
              <a:t>considered.</a:t>
            </a:r>
            <a:endParaRPr lang="en-US" dirty="0"/>
          </a:p>
          <a:p>
            <a:pPr lvl="0" algn="just"/>
            <a:r>
              <a:rPr lang="en-US" sz="3400" b="1" dirty="0"/>
              <a:t>Procurement of Optical Network Elements: </a:t>
            </a:r>
            <a:r>
              <a:rPr lang="en-US" dirty="0" smtClean="0"/>
              <a:t>Procure industry </a:t>
            </a:r>
            <a:r>
              <a:rPr lang="en-US" dirty="0"/>
              <a:t>standard network elements like OLT, ONT </a:t>
            </a:r>
            <a:r>
              <a:rPr lang="en-US" dirty="0" err="1"/>
              <a:t>etc</a:t>
            </a:r>
            <a:r>
              <a:rPr lang="en-US" dirty="0"/>
              <a:t> for expanding </a:t>
            </a:r>
            <a:r>
              <a:rPr lang="en-US" dirty="0" smtClean="0"/>
              <a:t>Optical </a:t>
            </a:r>
            <a:r>
              <a:rPr lang="en-US" dirty="0" err="1" smtClean="0"/>
              <a:t>Fibre</a:t>
            </a:r>
            <a:r>
              <a:rPr lang="en-US" dirty="0" smtClean="0"/>
              <a:t> network. </a:t>
            </a:r>
          </a:p>
          <a:p>
            <a:pPr lvl="0" algn="just"/>
            <a:r>
              <a:rPr lang="en-US" sz="3500" b="1" dirty="0"/>
              <a:t>Avoid process delay in procurement:</a:t>
            </a:r>
            <a:r>
              <a:rPr lang="en-US" dirty="0" smtClean="0"/>
              <a:t> At present the delay is more than 5 years.</a:t>
            </a:r>
            <a:endParaRPr lang="en-US" dirty="0"/>
          </a:p>
          <a:p>
            <a:endParaRPr lang="en-US" dirty="0"/>
          </a:p>
        </p:txBody>
      </p:sp>
    </p:spTree>
    <p:extLst>
      <p:ext uri="{BB962C8B-B14F-4D97-AF65-F5344CB8AC3E}">
        <p14:creationId xmlns:p14="http://schemas.microsoft.com/office/powerpoint/2010/main" val="36407648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FINANCIAL MANAGEMENT</a:t>
            </a:r>
            <a:endParaRPr lang="en-US" sz="2800" b="1" dirty="0"/>
          </a:p>
        </p:txBody>
      </p:sp>
      <p:sp>
        <p:nvSpPr>
          <p:cNvPr id="3" name="Content Placeholder 2"/>
          <p:cNvSpPr>
            <a:spLocks noGrp="1"/>
          </p:cNvSpPr>
          <p:nvPr>
            <p:ph idx="1"/>
          </p:nvPr>
        </p:nvSpPr>
        <p:spPr/>
        <p:txBody>
          <a:bodyPr>
            <a:normAutofit fontScale="47500" lnSpcReduction="20000"/>
          </a:bodyPr>
          <a:lstStyle/>
          <a:p>
            <a:pPr algn="just"/>
            <a:r>
              <a:rPr lang="en-US" sz="4400" b="1" dirty="0"/>
              <a:t>Explore the possibility of </a:t>
            </a:r>
            <a:r>
              <a:rPr lang="en-US" sz="4400" b="1" dirty="0"/>
              <a:t>foreign</a:t>
            </a:r>
            <a:r>
              <a:rPr lang="en-US" sz="4400" dirty="0" smtClean="0"/>
              <a:t> </a:t>
            </a:r>
            <a:r>
              <a:rPr lang="en-US" sz="4400" b="1" dirty="0" smtClean="0"/>
              <a:t>Loans </a:t>
            </a:r>
            <a:r>
              <a:rPr lang="en-US" sz="4400" b="1" dirty="0"/>
              <a:t>for Capital Investment: </a:t>
            </a:r>
            <a:r>
              <a:rPr lang="en-US" dirty="0" smtClean="0"/>
              <a:t>Huge </a:t>
            </a:r>
            <a:r>
              <a:rPr lang="en-US" dirty="0"/>
              <a:t>capital investment is inevitable for the revival of BSNL. </a:t>
            </a:r>
            <a:r>
              <a:rPr lang="en-US" dirty="0" smtClean="0"/>
              <a:t>Debt </a:t>
            </a:r>
            <a:r>
              <a:rPr lang="en-US" dirty="0"/>
              <a:t>Equity </a:t>
            </a:r>
            <a:r>
              <a:rPr lang="en-US" dirty="0" smtClean="0"/>
              <a:t>Ratio of BSNL is very less.  (The present debt is </a:t>
            </a:r>
            <a:r>
              <a:rPr lang="en-US" dirty="0"/>
              <a:t>9500 Crores </a:t>
            </a:r>
            <a:r>
              <a:rPr lang="en-US" dirty="0" smtClean="0"/>
              <a:t>only </a:t>
            </a:r>
            <a:r>
              <a:rPr lang="en-US" dirty="0"/>
              <a:t>as on </a:t>
            </a:r>
            <a:r>
              <a:rPr lang="en-US" dirty="0" smtClean="0"/>
              <a:t>31.03.2018). Explore the possibility of availing loans from foreign </a:t>
            </a:r>
            <a:r>
              <a:rPr lang="en-US" dirty="0"/>
              <a:t>financial institutions at very low interest rates. </a:t>
            </a:r>
            <a:r>
              <a:rPr lang="en-US" dirty="0" smtClean="0"/>
              <a:t>Simply the procedures in</a:t>
            </a:r>
            <a:r>
              <a:rPr lang="en-US" dirty="0" smtClean="0"/>
              <a:t> DoE/ Finance ministry, RBI</a:t>
            </a:r>
            <a:r>
              <a:rPr lang="en-US" dirty="0" smtClean="0"/>
              <a:t>  for getting the approvals.</a:t>
            </a:r>
          </a:p>
          <a:p>
            <a:pPr lvl="0" algn="just"/>
            <a:r>
              <a:rPr lang="en-US" sz="4400" b="1" dirty="0"/>
              <a:t>Clear the unsettled government dues owing to BSNL: </a:t>
            </a:r>
            <a:r>
              <a:rPr lang="en-US" b="1" dirty="0" err="1" smtClean="0"/>
              <a:t>Rs</a:t>
            </a:r>
            <a:r>
              <a:rPr lang="en-US" b="1" dirty="0"/>
              <a:t>. 5100 </a:t>
            </a:r>
            <a:r>
              <a:rPr lang="en-US" dirty="0"/>
              <a:t>crores from the Govt. </a:t>
            </a:r>
            <a:r>
              <a:rPr lang="en-US" dirty="0" smtClean="0"/>
              <a:t>are owing to BSNL, by </a:t>
            </a:r>
            <a:r>
              <a:rPr lang="en-US" dirty="0"/>
              <a:t>way of pension contribution, CDMA spectrum refund, various Govt. project costs and TERM staff </a:t>
            </a:r>
            <a:r>
              <a:rPr lang="en-US" dirty="0" smtClean="0"/>
              <a:t>deputation charges. Pension </a:t>
            </a:r>
            <a:r>
              <a:rPr lang="en-US" dirty="0"/>
              <a:t>Contribution from the BSNL employees absorbed from DoT should be collected on the actual basic pay, instead of maximum of the pay scale as per </a:t>
            </a:r>
            <a:r>
              <a:rPr lang="en-US" dirty="0" err="1"/>
              <a:t>DoPT</a:t>
            </a:r>
            <a:r>
              <a:rPr lang="en-US" dirty="0"/>
              <a:t> order date 19.11.2009. BSNL is compelled to pay </a:t>
            </a:r>
            <a:r>
              <a:rPr lang="en-US" dirty="0" err="1"/>
              <a:t>Rs</a:t>
            </a:r>
            <a:r>
              <a:rPr lang="en-US" dirty="0"/>
              <a:t> 200 Crores excess, every year.</a:t>
            </a:r>
          </a:p>
          <a:p>
            <a:pPr lvl="0" algn="just"/>
            <a:r>
              <a:rPr lang="en-US" sz="4400" b="1" dirty="0"/>
              <a:t>AMC cost </a:t>
            </a:r>
            <a:r>
              <a:rPr lang="en-US" sz="4400" b="1" dirty="0" smtClean="0"/>
              <a:t>auditing:  </a:t>
            </a:r>
            <a:r>
              <a:rPr lang="en-US" dirty="0" smtClean="0"/>
              <a:t>BSNL is </a:t>
            </a:r>
            <a:r>
              <a:rPr lang="en-US" dirty="0"/>
              <a:t>having huge manpower and technical skill, </a:t>
            </a:r>
            <a:r>
              <a:rPr lang="en-US" dirty="0" smtClean="0"/>
              <a:t>AMC cost have to be reduced. </a:t>
            </a:r>
            <a:r>
              <a:rPr lang="en-US" dirty="0" err="1" smtClean="0"/>
              <a:t>Optimisation</a:t>
            </a:r>
            <a:r>
              <a:rPr lang="en-US" dirty="0" smtClean="0"/>
              <a:t> of CFA/CM Network elements will drastically reduce AMC cost.</a:t>
            </a:r>
          </a:p>
          <a:p>
            <a:pPr lvl="0" algn="just"/>
            <a:r>
              <a:rPr lang="en-US" sz="4400" b="1" dirty="0"/>
              <a:t>Reduce Cost on Turn Key projects: </a:t>
            </a:r>
            <a:r>
              <a:rPr lang="en-US" sz="2700" dirty="0" err="1" smtClean="0"/>
              <a:t>Utilise</a:t>
            </a:r>
            <a:r>
              <a:rPr lang="en-US" sz="2700" dirty="0" smtClean="0"/>
              <a:t> in-house talents  in own projects of BSNL (</a:t>
            </a:r>
            <a:r>
              <a:rPr lang="en-US" sz="2700" dirty="0" err="1" smtClean="0"/>
              <a:t>eg</a:t>
            </a:r>
            <a:r>
              <a:rPr lang="en-US" sz="2700" dirty="0" smtClean="0"/>
              <a:t>: IT Projects). </a:t>
            </a:r>
            <a:r>
              <a:rPr lang="en-US" sz="2700" dirty="0" err="1" smtClean="0"/>
              <a:t>Minimise</a:t>
            </a:r>
            <a:r>
              <a:rPr lang="en-US" sz="2700" dirty="0" smtClean="0"/>
              <a:t> outsourcing. </a:t>
            </a:r>
          </a:p>
          <a:p>
            <a:pPr lvl="0" algn="just"/>
            <a:r>
              <a:rPr lang="en-US" sz="4400" b="1" dirty="0"/>
              <a:t>Profit-Loss analysis for Exchanges/ BTSs:  </a:t>
            </a:r>
            <a:r>
              <a:rPr lang="en-US" dirty="0" smtClean="0"/>
              <a:t>Identify loss making Telephone </a:t>
            </a:r>
            <a:r>
              <a:rPr lang="en-US" dirty="0"/>
              <a:t>Exchanges and </a:t>
            </a:r>
            <a:r>
              <a:rPr lang="en-US" dirty="0" smtClean="0"/>
              <a:t>BTSs and BSNL may opt for closing down such units. Obtain suitable compensation from government for operating loss making units on the grounds of social obligation. For </a:t>
            </a:r>
            <a:r>
              <a:rPr lang="en-US" dirty="0"/>
              <a:t>example all the exchanges with less than 50 connections should be closed down.</a:t>
            </a:r>
          </a:p>
          <a:p>
            <a:pPr algn="just"/>
            <a:r>
              <a:rPr lang="en-US" sz="3800" b="1" dirty="0" smtClean="0"/>
              <a:t>Compensate for Communication network in rural and uneconomical areas:  </a:t>
            </a:r>
            <a:r>
              <a:rPr lang="en-US" dirty="0" smtClean="0"/>
              <a:t>The responsibility of maintaining communication network in rural and uneconomical areas to be compensated by the Govt. At any cost these areas cannot make profit making.</a:t>
            </a:r>
            <a:endParaRPr lang="en-US" dirty="0" smtClean="0"/>
          </a:p>
          <a:p>
            <a:pPr lvl="0" algn="just"/>
            <a:r>
              <a:rPr lang="en-US" sz="4400" b="1" dirty="0"/>
              <a:t>Scrapping of obsolete items:  </a:t>
            </a:r>
            <a:r>
              <a:rPr lang="en-US" dirty="0" smtClean="0"/>
              <a:t>Avoid process delay and </a:t>
            </a:r>
            <a:r>
              <a:rPr lang="en-US" dirty="0" smtClean="0"/>
              <a:t>simplify the scrapping procedures.  </a:t>
            </a:r>
            <a:endParaRPr lang="en-US" dirty="0"/>
          </a:p>
          <a:p>
            <a:endParaRPr lang="en-US" dirty="0"/>
          </a:p>
          <a:p>
            <a:endParaRPr lang="en-US" dirty="0"/>
          </a:p>
        </p:txBody>
      </p:sp>
    </p:spTree>
    <p:extLst>
      <p:ext uri="{BB962C8B-B14F-4D97-AF65-F5344CB8AC3E}">
        <p14:creationId xmlns:p14="http://schemas.microsoft.com/office/powerpoint/2010/main" val="41042196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HUMAN RESOURCES MANAGEMENT</a:t>
            </a:r>
            <a:endParaRPr lang="en-US" sz="2800" b="1" dirty="0"/>
          </a:p>
        </p:txBody>
      </p:sp>
      <p:sp>
        <p:nvSpPr>
          <p:cNvPr id="3" name="Content Placeholder 2"/>
          <p:cNvSpPr>
            <a:spLocks noGrp="1"/>
          </p:cNvSpPr>
          <p:nvPr>
            <p:ph idx="1"/>
          </p:nvPr>
        </p:nvSpPr>
        <p:spPr/>
        <p:txBody>
          <a:bodyPr>
            <a:normAutofit fontScale="62500" lnSpcReduction="20000"/>
          </a:bodyPr>
          <a:lstStyle/>
          <a:p>
            <a:pPr lvl="0" algn="just"/>
            <a:r>
              <a:rPr lang="en-US" sz="3800" b="1" dirty="0"/>
              <a:t>Motivate the Workforce: </a:t>
            </a:r>
            <a:r>
              <a:rPr lang="en-US" dirty="0" smtClean="0"/>
              <a:t>Executives </a:t>
            </a:r>
            <a:r>
              <a:rPr lang="en-US" dirty="0"/>
              <a:t>are highly demotivated in BSNL. </a:t>
            </a:r>
            <a:r>
              <a:rPr lang="en-US" dirty="0" smtClean="0"/>
              <a:t>Promotional </a:t>
            </a:r>
            <a:r>
              <a:rPr lang="en-US" dirty="0"/>
              <a:t>avenues are minimum and under prolonged litigation. As practiced in other CPSUs, BSNL should follow performance based Time Bound promotion policy delinking from availability of posts as recommended by the consultant M/s </a:t>
            </a:r>
            <a:r>
              <a:rPr lang="en-US" dirty="0" err="1"/>
              <a:t>Deolittee</a:t>
            </a:r>
            <a:r>
              <a:rPr lang="en-US" dirty="0" smtClean="0"/>
              <a:t>.  As </a:t>
            </a:r>
            <a:r>
              <a:rPr lang="en-US" dirty="0"/>
              <a:t>a long term measure, there should be fast track promotional avenues for the meritorious candidates so that they can reach the highest positions in the company.</a:t>
            </a:r>
          </a:p>
          <a:p>
            <a:pPr algn="just"/>
            <a:r>
              <a:rPr lang="en-US" sz="3800" b="1" dirty="0"/>
              <a:t>Approving the BSNL proposal for E2 and E3 pay scales: </a:t>
            </a:r>
            <a:r>
              <a:rPr lang="en-US" dirty="0" smtClean="0"/>
              <a:t>The </a:t>
            </a:r>
            <a:r>
              <a:rPr lang="en-US" dirty="0"/>
              <a:t>pay scales of the entry level cadre of JTO/JAO are to be finalized as per 2</a:t>
            </a:r>
            <a:r>
              <a:rPr lang="en-US" baseline="30000" dirty="0"/>
              <a:t>nd</a:t>
            </a:r>
            <a:r>
              <a:rPr lang="en-US" dirty="0"/>
              <a:t> PRC </a:t>
            </a:r>
            <a:r>
              <a:rPr lang="en-US" dirty="0" err="1"/>
              <a:t>w.e.f</a:t>
            </a:r>
            <a:r>
              <a:rPr lang="en-US" dirty="0"/>
              <a:t> 01.01.2007 by approving the BSNL proposal for E2 and E3 pay scales. All similar CPSUs are making </a:t>
            </a:r>
            <a:r>
              <a:rPr lang="en-US" dirty="0" smtClean="0"/>
              <a:t>recruitment </a:t>
            </a:r>
            <a:r>
              <a:rPr lang="en-US" dirty="0"/>
              <a:t>in the entry level cadre at E2 or E3 scale.</a:t>
            </a:r>
          </a:p>
          <a:p>
            <a:pPr algn="just"/>
            <a:r>
              <a:rPr lang="en-US" sz="3800" b="1" dirty="0"/>
              <a:t>Filling the Vacuum in Middle Level Management: </a:t>
            </a:r>
            <a:r>
              <a:rPr lang="en-US" dirty="0" smtClean="0"/>
              <a:t>All </a:t>
            </a:r>
            <a:r>
              <a:rPr lang="en-US" dirty="0"/>
              <a:t>the top positions in BSNL are occupied by officers on deputation from DoT. Their deputation in BSNL will be ending by 2022. At present there is full vacuum at middle level management at DGM grade as most of them are at the age of 58 plus. There is an urgent need to </a:t>
            </a:r>
            <a:r>
              <a:rPr lang="en-US" dirty="0" smtClean="0"/>
              <a:t>promote eligible executives to </a:t>
            </a:r>
            <a:r>
              <a:rPr lang="en-US" dirty="0"/>
              <a:t>DGM </a:t>
            </a:r>
            <a:r>
              <a:rPr lang="en-US" dirty="0" smtClean="0"/>
              <a:t>posts. </a:t>
            </a:r>
            <a:r>
              <a:rPr lang="en-US" dirty="0"/>
              <a:t>The experiment to </a:t>
            </a:r>
            <a:r>
              <a:rPr lang="en-US" dirty="0" smtClean="0"/>
              <a:t>recruit officers at </a:t>
            </a:r>
            <a:r>
              <a:rPr lang="en-US" dirty="0"/>
              <a:t>DGM </a:t>
            </a:r>
            <a:r>
              <a:rPr lang="en-US" dirty="0" smtClean="0"/>
              <a:t>level from </a:t>
            </a:r>
            <a:r>
              <a:rPr lang="en-US" dirty="0" smtClean="0"/>
              <a:t>outside</a:t>
            </a:r>
            <a:r>
              <a:rPr lang="en-US" dirty="0" smtClean="0"/>
              <a:t> </a:t>
            </a:r>
            <a:r>
              <a:rPr lang="en-US" dirty="0"/>
              <a:t>miserably failed.</a:t>
            </a:r>
          </a:p>
          <a:p>
            <a:pPr algn="just"/>
            <a:r>
              <a:rPr lang="en-US" sz="3800" b="1" dirty="0"/>
              <a:t>Bear the employee cost of employees on deputation/absorption:</a:t>
            </a:r>
            <a:r>
              <a:rPr lang="en-US" dirty="0" smtClean="0"/>
              <a:t> 1.4 lakh of </a:t>
            </a:r>
            <a:r>
              <a:rPr lang="en-US" dirty="0"/>
              <a:t>BSNL employees </a:t>
            </a:r>
            <a:r>
              <a:rPr lang="en-US" dirty="0" smtClean="0"/>
              <a:t>are deputed/absorbed from government, therefore minimum 50</a:t>
            </a:r>
            <a:r>
              <a:rPr lang="en-US" dirty="0"/>
              <a:t>% of employee cost is to be borne by DoT/Govt</a:t>
            </a:r>
            <a:r>
              <a:rPr lang="en-US" dirty="0" smtClean="0"/>
              <a:t>.</a:t>
            </a:r>
            <a:endParaRPr lang="en-US" dirty="0"/>
          </a:p>
        </p:txBody>
      </p:sp>
    </p:spTree>
    <p:extLst>
      <p:ext uri="{BB962C8B-B14F-4D97-AF65-F5344CB8AC3E}">
        <p14:creationId xmlns:p14="http://schemas.microsoft.com/office/powerpoint/2010/main" val="13316332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HUMAN RESOURCES MANAGEMENT</a:t>
            </a:r>
            <a:endParaRPr lang="en-US" sz="2800" dirty="0"/>
          </a:p>
        </p:txBody>
      </p:sp>
      <p:sp>
        <p:nvSpPr>
          <p:cNvPr id="3" name="Content Placeholder 2"/>
          <p:cNvSpPr>
            <a:spLocks noGrp="1"/>
          </p:cNvSpPr>
          <p:nvPr>
            <p:ph idx="1"/>
          </p:nvPr>
        </p:nvSpPr>
        <p:spPr/>
        <p:txBody>
          <a:bodyPr>
            <a:normAutofit fontScale="85000" lnSpcReduction="20000"/>
          </a:bodyPr>
          <a:lstStyle/>
          <a:p>
            <a:pPr algn="just"/>
            <a:r>
              <a:rPr lang="en-US" sz="3100" b="1" dirty="0"/>
              <a:t>Automatic Pension Revision for the </a:t>
            </a:r>
            <a:r>
              <a:rPr lang="en-US" sz="3100" b="1" dirty="0" smtClean="0"/>
              <a:t>Govt. </a:t>
            </a:r>
            <a:r>
              <a:rPr lang="en-US" sz="3100" b="1" dirty="0"/>
              <a:t>pensioners retired from BSNL.</a:t>
            </a:r>
          </a:p>
          <a:p>
            <a:pPr algn="just"/>
            <a:r>
              <a:rPr lang="en-US" sz="3100" b="1" dirty="0"/>
              <a:t>Role/Post Justification: </a:t>
            </a:r>
            <a:r>
              <a:rPr lang="en-US" dirty="0" smtClean="0"/>
              <a:t>At </a:t>
            </a:r>
            <a:r>
              <a:rPr lang="en-US" dirty="0"/>
              <a:t>p</a:t>
            </a:r>
            <a:r>
              <a:rPr lang="en-US" dirty="0" smtClean="0"/>
              <a:t>resent the Role/post justification is based on number of Direct Exchange Lines (DEL).  It has to be revised based on business volume, sales and revenue realization.</a:t>
            </a:r>
          </a:p>
          <a:p>
            <a:pPr algn="just"/>
            <a:r>
              <a:rPr lang="en-US" sz="3100" b="1" dirty="0"/>
              <a:t>Redeployment of available workforce on need basis to the field units. </a:t>
            </a:r>
            <a:r>
              <a:rPr lang="en-US" dirty="0" smtClean="0"/>
              <a:t>Employees should be redeployed as per actual business requirements</a:t>
            </a:r>
          </a:p>
          <a:p>
            <a:pPr algn="just"/>
            <a:r>
              <a:rPr lang="en-US" sz="3100" b="1" dirty="0"/>
              <a:t>Utilization of Training centers: </a:t>
            </a:r>
            <a:r>
              <a:rPr lang="en-US" dirty="0" smtClean="0"/>
              <a:t>BSNL has 22 training </a:t>
            </a:r>
            <a:r>
              <a:rPr lang="en-US" dirty="0" err="1" smtClean="0"/>
              <a:t>centres</a:t>
            </a:r>
            <a:r>
              <a:rPr lang="en-US" dirty="0" smtClean="0"/>
              <a:t> across the country. The same can be effectively utilized to (</a:t>
            </a:r>
            <a:r>
              <a:rPr lang="en-US" dirty="0" err="1" smtClean="0"/>
              <a:t>i</a:t>
            </a:r>
            <a:r>
              <a:rPr lang="en-US" dirty="0" smtClean="0"/>
              <a:t>) give internal training to BSNL employees to equip them to handle/manage the business processes of BSNL. (ii) Training center resources can be shared to external organizations like IIT, IIM, Universities etc. on mutually beneficial basis so that all training </a:t>
            </a:r>
            <a:r>
              <a:rPr lang="en-US" dirty="0" err="1" smtClean="0"/>
              <a:t>centres</a:t>
            </a:r>
            <a:r>
              <a:rPr lang="en-US" dirty="0" smtClean="0"/>
              <a:t> can be elevated to Profit Centers (iii) These centers can be transformed to Business Research and Technical research centers for the benefit of BSNL utilizing well qualified and experienced internal resources.</a:t>
            </a:r>
            <a:endParaRPr lang="en-US" dirty="0"/>
          </a:p>
        </p:txBody>
      </p:sp>
    </p:spTree>
    <p:extLst>
      <p:ext uri="{BB962C8B-B14F-4D97-AF65-F5344CB8AC3E}">
        <p14:creationId xmlns:p14="http://schemas.microsoft.com/office/powerpoint/2010/main" val="37106212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CONSUMER MOBILITY VERTICAL</a:t>
            </a:r>
            <a:endParaRPr lang="en-US" sz="2800" dirty="0"/>
          </a:p>
        </p:txBody>
      </p:sp>
      <p:sp>
        <p:nvSpPr>
          <p:cNvPr id="3" name="Content Placeholder 2"/>
          <p:cNvSpPr>
            <a:spLocks noGrp="1"/>
          </p:cNvSpPr>
          <p:nvPr>
            <p:ph idx="1"/>
          </p:nvPr>
        </p:nvSpPr>
        <p:spPr>
          <a:xfrm>
            <a:off x="838200" y="1587260"/>
            <a:ext cx="10515600" cy="4589703"/>
          </a:xfrm>
        </p:spPr>
        <p:txBody>
          <a:bodyPr>
            <a:normAutofit fontScale="62500" lnSpcReduction="20000"/>
          </a:bodyPr>
          <a:lstStyle/>
          <a:p>
            <a:pPr algn="just"/>
            <a:r>
              <a:rPr lang="en-US" sz="2900" b="1" dirty="0"/>
              <a:t>Spectrum reengineering and reutilization: </a:t>
            </a:r>
            <a:r>
              <a:rPr lang="en-US" sz="2700" dirty="0" smtClean="0"/>
              <a:t>Ut</a:t>
            </a:r>
            <a:r>
              <a:rPr lang="en-US" dirty="0" smtClean="0"/>
              <a:t>ilize best spectrum for best services and to use any spectrum for any wireless services as per BSNL requirement of radio ecosystem engineering.</a:t>
            </a:r>
          </a:p>
          <a:p>
            <a:pPr algn="just"/>
            <a:r>
              <a:rPr lang="en-US" b="1" dirty="0" smtClean="0"/>
              <a:t>Correcting the disadvantages of BSNL’s spectrum: </a:t>
            </a:r>
            <a:r>
              <a:rPr lang="en-US" dirty="0" smtClean="0"/>
              <a:t>Compared to other private </a:t>
            </a:r>
            <a:r>
              <a:rPr lang="en-US" dirty="0" err="1" smtClean="0"/>
              <a:t>Telecos</a:t>
            </a:r>
            <a:r>
              <a:rPr lang="en-US" dirty="0" smtClean="0"/>
              <a:t>, BSNL is already suffering from non-contiguous spectrum in 900 and 1800 bands, this handicap reduces its utility and shall be corrected at the earliest.</a:t>
            </a:r>
          </a:p>
          <a:p>
            <a:pPr lvl="0" algn="just"/>
            <a:r>
              <a:rPr lang="en-US" sz="2700" b="1" dirty="0"/>
              <a:t>Speedup the process of BTS site acquisition: </a:t>
            </a:r>
            <a:r>
              <a:rPr lang="en-US" dirty="0" smtClean="0"/>
              <a:t>BSNL need more coverage in rural/suburban/highways/rail routes.</a:t>
            </a:r>
            <a:r>
              <a:rPr lang="en-US" dirty="0" smtClean="0"/>
              <a:t> Benchmarking of all TSP’s network performance need to be done once in a year to identify such black spots and to plan for remedial solutions</a:t>
            </a:r>
          </a:p>
          <a:p>
            <a:pPr lvl="0" algn="just"/>
            <a:r>
              <a:rPr lang="en-US" sz="2700" b="1" dirty="0"/>
              <a:t>Promote green platforms in BTS sites:  </a:t>
            </a:r>
            <a:r>
              <a:rPr lang="en-US" dirty="0" smtClean="0"/>
              <a:t>Replace Indoor type mobile </a:t>
            </a:r>
            <a:r>
              <a:rPr lang="en-US" dirty="0" err="1" smtClean="0"/>
              <a:t>equipments</a:t>
            </a:r>
            <a:r>
              <a:rPr lang="en-US" dirty="0" smtClean="0"/>
              <a:t> with Outdoor type, so that air-conditioning charges and power consumption charges can be reduced. Instead of conventional VRLA batteries, Lithium Ion batteries with improved performance and longer life can be popularized. This can save huge cost on Diesel Generators and AMCs. </a:t>
            </a:r>
          </a:p>
          <a:p>
            <a:pPr lvl="0" algn="just"/>
            <a:r>
              <a:rPr lang="en-US" sz="2700" b="1" dirty="0"/>
              <a:t>BTS O&amp;M </a:t>
            </a:r>
            <a:r>
              <a:rPr lang="en-US" sz="2700" b="1" dirty="0" smtClean="0"/>
              <a:t>outsourcing:  It </a:t>
            </a:r>
            <a:r>
              <a:rPr lang="en-US" dirty="0" smtClean="0"/>
              <a:t>should be considered only for circle where, the net work performance is poor. It shouldn’t be attempted in circles like Kerala where already performance is much better or even better than other private </a:t>
            </a:r>
            <a:r>
              <a:rPr lang="en-US" dirty="0" err="1" smtClean="0"/>
              <a:t>Telcos</a:t>
            </a:r>
            <a:r>
              <a:rPr lang="en-US" dirty="0" smtClean="0"/>
              <a:t>, so that </a:t>
            </a:r>
            <a:r>
              <a:rPr lang="en-US" dirty="0" smtClean="0"/>
              <a:t>OPEX can be minimized. </a:t>
            </a:r>
          </a:p>
          <a:p>
            <a:pPr lvl="0" algn="just"/>
            <a:r>
              <a:rPr lang="en-US" sz="2700" b="1" dirty="0"/>
              <a:t>BTS infra </a:t>
            </a:r>
            <a:r>
              <a:rPr lang="en-US" sz="2700" b="1" dirty="0" smtClean="0"/>
              <a:t>sharing: </a:t>
            </a:r>
            <a:r>
              <a:rPr lang="en-US" sz="2900" dirty="0"/>
              <a:t>This</a:t>
            </a:r>
            <a:r>
              <a:rPr lang="en-US" dirty="0" smtClean="0"/>
              <a:t> process should be intensified to achieve additional revenue with minimum capital investment.</a:t>
            </a:r>
          </a:p>
          <a:p>
            <a:pPr lvl="0" algn="just"/>
            <a:r>
              <a:rPr lang="en-US" sz="2700" b="1" dirty="0"/>
              <a:t>Decision Support Sub system (DSS</a:t>
            </a:r>
            <a:r>
              <a:rPr lang="en-US" sz="2700" b="1" dirty="0" smtClean="0"/>
              <a:t>)</a:t>
            </a:r>
            <a:r>
              <a:rPr lang="en-US" sz="1700" b="1" dirty="0" smtClean="0"/>
              <a:t>: </a:t>
            </a:r>
            <a:r>
              <a:rPr lang="en-US" sz="2700" b="1" dirty="0" smtClean="0"/>
              <a:t> DSS </a:t>
            </a:r>
            <a:r>
              <a:rPr lang="en-US" dirty="0" smtClean="0"/>
              <a:t>should be made operational in GSM/3G core network for effectively managing and retaining existing customer base. </a:t>
            </a:r>
            <a:r>
              <a:rPr lang="en-US" dirty="0" smtClean="0"/>
              <a:t>Customized offers will be possible only in DSS platform. </a:t>
            </a:r>
            <a:endParaRPr lang="en-US" dirty="0"/>
          </a:p>
        </p:txBody>
      </p:sp>
    </p:spTree>
    <p:extLst>
      <p:ext uri="{BB962C8B-B14F-4D97-AF65-F5344CB8AC3E}">
        <p14:creationId xmlns:p14="http://schemas.microsoft.com/office/powerpoint/2010/main" val="1802627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CONSUMER FIXED ACCESS VERTICAL</a:t>
            </a:r>
            <a:endParaRPr lang="en-US" sz="2800" b="1" dirty="0"/>
          </a:p>
        </p:txBody>
      </p:sp>
      <p:sp>
        <p:nvSpPr>
          <p:cNvPr id="3" name="Content Placeholder 2"/>
          <p:cNvSpPr>
            <a:spLocks noGrp="1"/>
          </p:cNvSpPr>
          <p:nvPr>
            <p:ph idx="1"/>
          </p:nvPr>
        </p:nvSpPr>
        <p:spPr/>
        <p:txBody>
          <a:bodyPr>
            <a:normAutofit fontScale="70000" lnSpcReduction="20000"/>
          </a:bodyPr>
          <a:lstStyle/>
          <a:p>
            <a:pPr algn="just"/>
            <a:r>
              <a:rPr lang="en-US" sz="3400" b="1" dirty="0"/>
              <a:t>Priority to </a:t>
            </a:r>
            <a:r>
              <a:rPr lang="en-US" sz="3400" b="1" dirty="0" smtClean="0"/>
              <a:t>Build-up </a:t>
            </a:r>
            <a:r>
              <a:rPr lang="en-US" sz="3400" b="1" dirty="0"/>
              <a:t>Optical </a:t>
            </a:r>
            <a:r>
              <a:rPr lang="en-US" sz="3400" b="1" dirty="0" err="1"/>
              <a:t>Fibre</a:t>
            </a:r>
            <a:r>
              <a:rPr lang="en-US" sz="3400" b="1" dirty="0"/>
              <a:t> Cable Network</a:t>
            </a:r>
            <a:r>
              <a:rPr lang="en-US" dirty="0" smtClean="0"/>
              <a:t>.</a:t>
            </a:r>
            <a:endParaRPr lang="en-US" dirty="0"/>
          </a:p>
          <a:p>
            <a:pPr algn="just"/>
            <a:r>
              <a:rPr lang="en-US" sz="3400" b="1" dirty="0"/>
              <a:t>Revise Tariff Strategy of Landlines: </a:t>
            </a:r>
            <a:r>
              <a:rPr lang="en-US" dirty="0" smtClean="0"/>
              <a:t>Fixed </a:t>
            </a:r>
            <a:r>
              <a:rPr lang="en-US" dirty="0"/>
              <a:t>rent concept should be gradually replaced by bundling with broadband equivalent amount of free data usage/ free call.</a:t>
            </a:r>
          </a:p>
          <a:p>
            <a:pPr algn="just"/>
            <a:r>
              <a:rPr lang="en-US" sz="3400" b="1" dirty="0"/>
              <a:t>Procurement at Circle Level: </a:t>
            </a:r>
            <a:r>
              <a:rPr lang="en-US" dirty="0" smtClean="0"/>
              <a:t>Adequate quantity of OFC</a:t>
            </a:r>
            <a:r>
              <a:rPr lang="en-US" dirty="0"/>
              <a:t>, OLT and industry standard ONTs should be </a:t>
            </a:r>
            <a:r>
              <a:rPr lang="en-US" dirty="0" smtClean="0"/>
              <a:t>procured at Circle </a:t>
            </a:r>
            <a:r>
              <a:rPr lang="en-US" dirty="0"/>
              <a:t>level for expanding FTTH business and to capture broadband market. </a:t>
            </a:r>
          </a:p>
          <a:p>
            <a:pPr algn="just"/>
            <a:r>
              <a:rPr lang="en-US" sz="3400" b="1" dirty="0"/>
              <a:t>Transform TE/BTS as FTTH Hub: </a:t>
            </a:r>
            <a:r>
              <a:rPr lang="en-US" dirty="0" smtClean="0"/>
              <a:t>All </a:t>
            </a:r>
            <a:r>
              <a:rPr lang="en-US" dirty="0"/>
              <a:t>TEs/BTSs should be transformed as FTTH hubs by equipping enough OLT ports.</a:t>
            </a:r>
          </a:p>
          <a:p>
            <a:pPr algn="just"/>
            <a:r>
              <a:rPr lang="en-US" sz="3400" b="1" dirty="0"/>
              <a:t>Managed service model for FTTH: </a:t>
            </a:r>
            <a:r>
              <a:rPr lang="en-US" dirty="0" smtClean="0"/>
              <a:t>Provision </a:t>
            </a:r>
            <a:r>
              <a:rPr lang="en-US" dirty="0"/>
              <a:t>of FTTH </a:t>
            </a:r>
            <a:r>
              <a:rPr lang="en-US" dirty="0" smtClean="0"/>
              <a:t>services </a:t>
            </a:r>
            <a:r>
              <a:rPr lang="en-US" dirty="0"/>
              <a:t>through LCOs should be promoted which will help to penetrate FTTH market without additional CAPEX and much OPEX.</a:t>
            </a:r>
          </a:p>
          <a:p>
            <a:pPr algn="just"/>
            <a:r>
              <a:rPr lang="en-US" sz="3400" b="1" dirty="0"/>
              <a:t>Smart landline telephones: </a:t>
            </a:r>
            <a:r>
              <a:rPr lang="en-US" dirty="0" smtClean="0"/>
              <a:t>Introduction </a:t>
            </a:r>
            <a:r>
              <a:rPr lang="en-US" dirty="0"/>
              <a:t>of </a:t>
            </a:r>
            <a:r>
              <a:rPr lang="en-US" dirty="0" smtClean="0"/>
              <a:t>smart landline telephones </a:t>
            </a:r>
            <a:r>
              <a:rPr lang="en-US" dirty="0" smtClean="0"/>
              <a:t>with </a:t>
            </a:r>
            <a:r>
              <a:rPr lang="en-US" dirty="0"/>
              <a:t>features available in android mobile phones can be attempted to retain landlines. Additional features available with NGN can be popularized among customers as an attempt for retaining telephones.</a:t>
            </a:r>
          </a:p>
          <a:p>
            <a:endParaRPr lang="en-US" dirty="0"/>
          </a:p>
        </p:txBody>
      </p:sp>
    </p:spTree>
    <p:extLst>
      <p:ext uri="{BB962C8B-B14F-4D97-AF65-F5344CB8AC3E}">
        <p14:creationId xmlns:p14="http://schemas.microsoft.com/office/powerpoint/2010/main" val="9933971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MARKETING AND ENTERPRISE BUSINESS</a:t>
            </a:r>
            <a:endParaRPr lang="en-US" sz="2800" b="1" dirty="0"/>
          </a:p>
        </p:txBody>
      </p:sp>
      <p:sp>
        <p:nvSpPr>
          <p:cNvPr id="3" name="Content Placeholder 2"/>
          <p:cNvSpPr>
            <a:spLocks noGrp="1"/>
          </p:cNvSpPr>
          <p:nvPr>
            <p:ph idx="1"/>
          </p:nvPr>
        </p:nvSpPr>
        <p:spPr/>
        <p:txBody>
          <a:bodyPr>
            <a:normAutofit fontScale="77500" lnSpcReduction="20000"/>
          </a:bodyPr>
          <a:lstStyle/>
          <a:p>
            <a:pPr algn="just"/>
            <a:r>
              <a:rPr lang="en-US" sz="2400" b="1" dirty="0"/>
              <a:t>Revive the BCG’s concept of Project </a:t>
            </a:r>
            <a:r>
              <a:rPr lang="en-US" sz="2400" b="1" dirty="0" err="1"/>
              <a:t>Shikhar</a:t>
            </a:r>
            <a:r>
              <a:rPr lang="en-US" sz="2400" b="1" dirty="0"/>
              <a:t>: </a:t>
            </a:r>
            <a:r>
              <a:rPr lang="en-US" dirty="0" smtClean="0"/>
              <a:t>The BCG’s concept of Project </a:t>
            </a:r>
            <a:r>
              <a:rPr lang="en-US" dirty="0" err="1"/>
              <a:t>Shikhar</a:t>
            </a:r>
            <a:r>
              <a:rPr lang="en-US" dirty="0"/>
              <a:t> implemented from 2009 till 2013 was successful </a:t>
            </a:r>
            <a:r>
              <a:rPr lang="en-US" dirty="0" smtClean="0"/>
              <a:t>in </a:t>
            </a:r>
            <a:r>
              <a:rPr lang="en-US" dirty="0"/>
              <a:t>many circles. A thorough revival of that model </a:t>
            </a:r>
            <a:r>
              <a:rPr lang="en-US" dirty="0" smtClean="0"/>
              <a:t>is required suitable to </a:t>
            </a:r>
            <a:r>
              <a:rPr lang="en-US" dirty="0"/>
              <a:t>present market conditions and technological </a:t>
            </a:r>
            <a:r>
              <a:rPr lang="en-US" dirty="0" smtClean="0"/>
              <a:t>innovations. </a:t>
            </a:r>
            <a:endParaRPr lang="en-US" dirty="0"/>
          </a:p>
          <a:p>
            <a:pPr algn="just"/>
            <a:r>
              <a:rPr lang="en-US" sz="2400" b="1" dirty="0"/>
              <a:t>Local empanelment of System Integrators: </a:t>
            </a:r>
            <a:r>
              <a:rPr lang="en-US" dirty="0" smtClean="0"/>
              <a:t>Business Area (Revenue District) wise </a:t>
            </a:r>
            <a:r>
              <a:rPr lang="en-US" dirty="0"/>
              <a:t>empanelment of System Integrators needs to be considered for smooth and immediate roll out of various </a:t>
            </a:r>
            <a:r>
              <a:rPr lang="en-US" dirty="0" smtClean="0"/>
              <a:t>B</a:t>
            </a:r>
            <a:r>
              <a:rPr lang="en-US" sz="2100" b="1" dirty="0" smtClean="0"/>
              <a:t>2</a:t>
            </a:r>
            <a:r>
              <a:rPr lang="en-US" dirty="0" smtClean="0"/>
              <a:t>B </a:t>
            </a:r>
            <a:r>
              <a:rPr lang="en-US" dirty="0"/>
              <a:t>projects.</a:t>
            </a:r>
          </a:p>
          <a:p>
            <a:pPr algn="just"/>
            <a:r>
              <a:rPr lang="en-US" sz="2400" b="1" dirty="0"/>
              <a:t>Project take over: </a:t>
            </a:r>
            <a:r>
              <a:rPr lang="en-US" dirty="0" smtClean="0"/>
              <a:t>Introduce </a:t>
            </a:r>
            <a:r>
              <a:rPr lang="en-US" dirty="0"/>
              <a:t>Competitive tariff </a:t>
            </a:r>
            <a:r>
              <a:rPr lang="en-US" dirty="0" smtClean="0"/>
              <a:t>instead </a:t>
            </a:r>
            <a:r>
              <a:rPr lang="en-US" dirty="0"/>
              <a:t>of </a:t>
            </a:r>
            <a:r>
              <a:rPr lang="en-US" dirty="0" smtClean="0"/>
              <a:t>Matching tariff in </a:t>
            </a:r>
            <a:r>
              <a:rPr lang="en-US" dirty="0" smtClean="0"/>
              <a:t>Project take overs.</a:t>
            </a:r>
            <a:endParaRPr lang="en-US" dirty="0"/>
          </a:p>
          <a:p>
            <a:pPr algn="just"/>
            <a:r>
              <a:rPr lang="en-US" sz="2400" b="1" dirty="0"/>
              <a:t>Revise the target formulation strategy: </a:t>
            </a:r>
            <a:r>
              <a:rPr lang="en-US" dirty="0" smtClean="0"/>
              <a:t>The concept of physical </a:t>
            </a:r>
            <a:r>
              <a:rPr lang="en-US" dirty="0"/>
              <a:t>targets can be modified to </a:t>
            </a:r>
            <a:r>
              <a:rPr lang="en-US" dirty="0" err="1" smtClean="0"/>
              <a:t>QoS</a:t>
            </a:r>
            <a:r>
              <a:rPr lang="en-US" dirty="0" smtClean="0"/>
              <a:t>/Revenue/Business/ARPU </a:t>
            </a:r>
            <a:r>
              <a:rPr lang="en-US" dirty="0"/>
              <a:t>based </a:t>
            </a:r>
            <a:r>
              <a:rPr lang="en-US" dirty="0" smtClean="0"/>
              <a:t>targets. Need </a:t>
            </a:r>
            <a:r>
              <a:rPr lang="en-US" dirty="0"/>
              <a:t>to follow realistic approach </a:t>
            </a:r>
            <a:r>
              <a:rPr lang="en-US" dirty="0" smtClean="0"/>
              <a:t>in </a:t>
            </a:r>
            <a:r>
              <a:rPr lang="en-US" dirty="0"/>
              <a:t>target </a:t>
            </a:r>
            <a:r>
              <a:rPr lang="en-US" dirty="0" smtClean="0"/>
              <a:t>setting. </a:t>
            </a:r>
            <a:endParaRPr lang="en-US" dirty="0"/>
          </a:p>
          <a:p>
            <a:pPr algn="just"/>
            <a:r>
              <a:rPr lang="en-US" sz="2500" b="1" dirty="0"/>
              <a:t>Sales and Marketing: </a:t>
            </a:r>
            <a:r>
              <a:rPr lang="en-US" dirty="0" smtClean="0"/>
              <a:t>Increase the workforce. Geographical area allocated to Franchisees is to </a:t>
            </a:r>
            <a:r>
              <a:rPr lang="en-US" dirty="0"/>
              <a:t>be </a:t>
            </a:r>
            <a:r>
              <a:rPr lang="en-US" dirty="0" smtClean="0"/>
              <a:t>reduced. Increase the number of Franchisee count. FMCG distributers </a:t>
            </a:r>
            <a:r>
              <a:rPr lang="en-US" dirty="0"/>
              <a:t>can be inducted as </a:t>
            </a:r>
            <a:r>
              <a:rPr lang="en-US" dirty="0" smtClean="0"/>
              <a:t>BSNL Franchisees.</a:t>
            </a:r>
            <a:endParaRPr lang="en-US" dirty="0"/>
          </a:p>
        </p:txBody>
      </p:sp>
    </p:spTree>
    <p:extLst>
      <p:ext uri="{BB962C8B-B14F-4D97-AF65-F5344CB8AC3E}">
        <p14:creationId xmlns:p14="http://schemas.microsoft.com/office/powerpoint/2010/main" val="12973547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Equip BSNL for  </a:t>
            </a:r>
            <a:r>
              <a:rPr lang="en-US" sz="2800" b="1" i="1" dirty="0" err="1"/>
              <a:t>Copability</a:t>
            </a:r>
            <a:r>
              <a:rPr lang="en-US" sz="2800" b="1" dirty="0"/>
              <a:t> </a:t>
            </a:r>
          </a:p>
        </p:txBody>
      </p:sp>
      <p:sp>
        <p:nvSpPr>
          <p:cNvPr id="3" name="Content Placeholder 2"/>
          <p:cNvSpPr>
            <a:spLocks noGrp="1"/>
          </p:cNvSpPr>
          <p:nvPr>
            <p:ph idx="1"/>
          </p:nvPr>
        </p:nvSpPr>
        <p:spPr/>
        <p:txBody>
          <a:bodyPr>
            <a:normAutofit/>
          </a:bodyPr>
          <a:lstStyle/>
          <a:p>
            <a:pPr marL="0" indent="0">
              <a:buNone/>
            </a:pPr>
            <a:r>
              <a:rPr lang="en-US" dirty="0" smtClean="0"/>
              <a:t>“</a:t>
            </a:r>
            <a:r>
              <a:rPr lang="en-US" i="1" dirty="0" err="1" smtClean="0"/>
              <a:t>Copability</a:t>
            </a:r>
            <a:r>
              <a:rPr lang="en-US" dirty="0" smtClean="0"/>
              <a:t> (copying + ability) as a marketing strategy in a turbulent environment.” </a:t>
            </a:r>
          </a:p>
          <a:p>
            <a:pPr marL="0" indent="0">
              <a:buNone/>
            </a:pPr>
            <a:r>
              <a:rPr lang="en-US" b="1" dirty="0" smtClean="0"/>
              <a:t>			M. J. Xavier, </a:t>
            </a:r>
            <a:r>
              <a:rPr lang="en-US" sz="1800" i="1" dirty="0" smtClean="0"/>
              <a:t>Distinguished Professor IIM &amp; Management Consultant.</a:t>
            </a:r>
          </a:p>
          <a:p>
            <a:endParaRPr lang="en-US" dirty="0" smtClean="0"/>
          </a:p>
          <a:p>
            <a:pPr marL="0" indent="0">
              <a:buNone/>
            </a:pPr>
            <a:r>
              <a:rPr lang="en-US" i="1" dirty="0" err="1" smtClean="0"/>
              <a:t>Copability</a:t>
            </a:r>
            <a:r>
              <a:rPr lang="en-US" dirty="0" smtClean="0"/>
              <a:t> have become a widely </a:t>
            </a:r>
            <a:r>
              <a:rPr lang="en-US" dirty="0" err="1" smtClean="0"/>
              <a:t>utilised</a:t>
            </a:r>
            <a:r>
              <a:rPr lang="en-US" dirty="0" smtClean="0"/>
              <a:t> strategy among the telecom service providers.</a:t>
            </a:r>
          </a:p>
          <a:p>
            <a:pPr marL="0" indent="0">
              <a:buNone/>
            </a:pPr>
            <a:r>
              <a:rPr lang="en-US" dirty="0" smtClean="0"/>
              <a:t>Equip BSNL for  </a:t>
            </a:r>
            <a:r>
              <a:rPr lang="en-US" i="1" dirty="0" err="1" smtClean="0"/>
              <a:t>Copability</a:t>
            </a:r>
            <a:r>
              <a:rPr lang="en-US" dirty="0"/>
              <a:t>.</a:t>
            </a:r>
            <a:endParaRPr lang="en-US" dirty="0" smtClean="0"/>
          </a:p>
        </p:txBody>
      </p:sp>
    </p:spTree>
    <p:extLst>
      <p:ext uri="{BB962C8B-B14F-4D97-AF65-F5344CB8AC3E}">
        <p14:creationId xmlns:p14="http://schemas.microsoft.com/office/powerpoint/2010/main" val="14661917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TotalTime>
  <Words>1576</Words>
  <Application>Microsoft Office PowerPoint</Application>
  <PresentationFormat>Widescreen</PresentationFormat>
  <Paragraphs>66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     SUGGESTIONS for  BSNL REVIVAL   SANCHAR NIGAM EXECUTIVES ASSOCIATION  KERALA CIRCLE   THIRUVANANTHAPURAM 02 NOVEMBER 2018  </vt:lpstr>
      <vt:lpstr>IMMEDIATE PRIORITY</vt:lpstr>
      <vt:lpstr>FINANCIAL MANAGEMENT</vt:lpstr>
      <vt:lpstr>HUMAN RESOURCES MANAGEMENT</vt:lpstr>
      <vt:lpstr>HUMAN RESOURCES MANAGEMENT</vt:lpstr>
      <vt:lpstr>CONSUMER MOBILITY VERTICAL</vt:lpstr>
      <vt:lpstr>CONSUMER FIXED ACCESS VERTICAL</vt:lpstr>
      <vt:lpstr>MARKETING AND ENTERPRISE BUSINESS</vt:lpstr>
      <vt:lpstr>Equip BSNL for  Copability </vt:lpstr>
      <vt:lpstr> 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BSNL REVIVAL   SUGGESTIONS  SANCHAR NIGAM EXECUTIVES ASSOCIATION  KERALA CIRCLE  THIRUVANANTHAPURAM 02 NOVEMBER 2018</dc:title>
  <dc:creator>ASUS</dc:creator>
  <cp:lastModifiedBy>ASUS</cp:lastModifiedBy>
  <cp:revision>28</cp:revision>
  <dcterms:created xsi:type="dcterms:W3CDTF">2018-11-02T05:01:07Z</dcterms:created>
  <dcterms:modified xsi:type="dcterms:W3CDTF">2018-11-02T08:03:39Z</dcterms:modified>
</cp:coreProperties>
</file>